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6858000" cy="9144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C522CC6-2C6F-49A0-84D0-BA4A1EA7DA69}" v="1" dt="2019-11-16T14:15:01.73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2510" y="53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ane Hoppenjans" userId="a9849702-c2d0-4356-ae04-a49311fbedd9" providerId="ADAL" clId="{AC522CC6-2C6F-49A0-84D0-BA4A1EA7DA69}"/>
    <pc:docChg chg="modSld">
      <pc:chgData name="Diane Hoppenjans" userId="a9849702-c2d0-4356-ae04-a49311fbedd9" providerId="ADAL" clId="{AC522CC6-2C6F-49A0-84D0-BA4A1EA7DA69}" dt="2019-11-16T14:15:30.652" v="3" actId="14100"/>
      <pc:docMkLst>
        <pc:docMk/>
      </pc:docMkLst>
      <pc:sldChg chg="modSp">
        <pc:chgData name="Diane Hoppenjans" userId="a9849702-c2d0-4356-ae04-a49311fbedd9" providerId="ADAL" clId="{AC522CC6-2C6F-49A0-84D0-BA4A1EA7DA69}" dt="2019-11-16T14:15:30.652" v="3" actId="14100"/>
        <pc:sldMkLst>
          <pc:docMk/>
          <pc:sldMk cId="477860326" sldId="261"/>
        </pc:sldMkLst>
        <pc:spChg chg="mod">
          <ac:chgData name="Diane Hoppenjans" userId="a9849702-c2d0-4356-ae04-a49311fbedd9" providerId="ADAL" clId="{AC522CC6-2C6F-49A0-84D0-BA4A1EA7DA69}" dt="2019-11-16T14:15:30.652" v="3" actId="14100"/>
          <ac:spMkLst>
            <pc:docMk/>
            <pc:sldMk cId="477860326" sldId="261"/>
            <ac:spMk id="22" creationId="{00000000-0000-0000-0000-000000000000}"/>
          </ac:spMkLst>
        </pc:spChg>
      </pc:sldChg>
    </pc:docChg>
  </pc:docChgLst>
  <pc:docChgLst>
    <pc:chgData name="Rob Hamilton" userId="2a78192e-2d4e-4df1-9f8f-97358453e9bb" providerId="ADAL" clId="{0A76FB22-56AA-4C0E-9774-6525FDC04DE1}"/>
    <pc:docChg chg="custSel modSld">
      <pc:chgData name="Rob Hamilton" userId="2a78192e-2d4e-4df1-9f8f-97358453e9bb" providerId="ADAL" clId="{0A76FB22-56AA-4C0E-9774-6525FDC04DE1}" dt="2019-08-20T20:44:46.505" v="3" actId="478"/>
      <pc:docMkLst>
        <pc:docMk/>
      </pc:docMkLst>
      <pc:sldChg chg="delSp modSp">
        <pc:chgData name="Rob Hamilton" userId="2a78192e-2d4e-4df1-9f8f-97358453e9bb" providerId="ADAL" clId="{0A76FB22-56AA-4C0E-9774-6525FDC04DE1}" dt="2019-08-20T20:44:46.505" v="3" actId="478"/>
        <pc:sldMkLst>
          <pc:docMk/>
          <pc:sldMk cId="477860326" sldId="261"/>
        </pc:sldMkLst>
        <pc:spChg chg="del">
          <ac:chgData name="Rob Hamilton" userId="2a78192e-2d4e-4df1-9f8f-97358453e9bb" providerId="ADAL" clId="{0A76FB22-56AA-4C0E-9774-6525FDC04DE1}" dt="2019-08-20T20:44:41.929" v="0" actId="478"/>
          <ac:spMkLst>
            <pc:docMk/>
            <pc:sldMk cId="477860326" sldId="261"/>
            <ac:spMk id="225" creationId="{00000000-0000-0000-0000-000000000000}"/>
          </ac:spMkLst>
        </pc:spChg>
        <pc:spChg chg="del">
          <ac:chgData name="Rob Hamilton" userId="2a78192e-2d4e-4df1-9f8f-97358453e9bb" providerId="ADAL" clId="{0A76FB22-56AA-4C0E-9774-6525FDC04DE1}" dt="2019-08-20T20:44:46.505" v="3" actId="478"/>
          <ac:spMkLst>
            <pc:docMk/>
            <pc:sldMk cId="477860326" sldId="261"/>
            <ac:spMk id="253" creationId="{00000000-0000-0000-0000-000000000000}"/>
          </ac:spMkLst>
        </pc:spChg>
        <pc:picChg chg="del">
          <ac:chgData name="Rob Hamilton" userId="2a78192e-2d4e-4df1-9f8f-97358453e9bb" providerId="ADAL" clId="{0A76FB22-56AA-4C0E-9774-6525FDC04DE1}" dt="2019-08-20T20:44:42.850" v="1" actId="478"/>
          <ac:picMkLst>
            <pc:docMk/>
            <pc:sldMk cId="477860326" sldId="261"/>
            <ac:picMk id="6" creationId="{00000000-0000-0000-0000-000000000000}"/>
          </ac:picMkLst>
        </pc:picChg>
        <pc:cxnChg chg="del mod">
          <ac:chgData name="Rob Hamilton" userId="2a78192e-2d4e-4df1-9f8f-97358453e9bb" providerId="ADAL" clId="{0A76FB22-56AA-4C0E-9774-6525FDC04DE1}" dt="2019-08-20T20:44:43.990" v="2" actId="478"/>
          <ac:cxnSpMkLst>
            <pc:docMk/>
            <pc:sldMk cId="477860326" sldId="261"/>
            <ac:cxnSpMk id="11" creationId="{00000000-0000-0000-0000-000000000000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84F455-4D20-4777-920E-829454D9DC9B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17750" y="1160463"/>
            <a:ext cx="2349500" cy="3133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67225"/>
            <a:ext cx="5588000" cy="3656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E570DB-4067-429D-91B8-DB85125F1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182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570DB-4067-429D-91B8-DB85125F13F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42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BA890-6E8C-4678-BB79-5A2EA0A35165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D421E-2791-40C2-B780-DB7A029997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BA890-6E8C-4678-BB79-5A2EA0A35165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D421E-2791-40C2-B780-DB7A029997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BA890-6E8C-4678-BB79-5A2EA0A35165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D421E-2791-40C2-B780-DB7A029997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BA890-6E8C-4678-BB79-5A2EA0A35165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D421E-2791-40C2-B780-DB7A029997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BA890-6E8C-4678-BB79-5A2EA0A35165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D421E-2791-40C2-B780-DB7A029997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BA890-6E8C-4678-BB79-5A2EA0A35165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D421E-2791-40C2-B780-DB7A029997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BA890-6E8C-4678-BB79-5A2EA0A35165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D421E-2791-40C2-B780-DB7A029997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BA890-6E8C-4678-BB79-5A2EA0A35165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D421E-2791-40C2-B780-DB7A029997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BA890-6E8C-4678-BB79-5A2EA0A35165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D421E-2791-40C2-B780-DB7A029997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BA890-6E8C-4678-BB79-5A2EA0A35165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D421E-2791-40C2-B780-DB7A029997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BA890-6E8C-4678-BB79-5A2EA0A35165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D421E-2791-40C2-B780-DB7A029997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BA890-6E8C-4678-BB79-5A2EA0A35165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9D421E-2791-40C2-B780-DB7A029997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hyperlink" Target="https://dhopp-my.sharepoint.com/:p:/g/personal/diane_dhopp_onmicrosoft_com/EaceS4mEfkVPoGT_N3H3g-MBC8-CsHRhXXfCYe9wRnBa7w?e=VcLo9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TextBox 277"/>
          <p:cNvSpPr txBox="1"/>
          <p:nvPr/>
        </p:nvSpPr>
        <p:spPr>
          <a:xfrm>
            <a:off x="-27442" y="457200"/>
            <a:ext cx="1570110" cy="2662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u="sng" dirty="0"/>
              <a:t>MARKT Sites</a:t>
            </a:r>
          </a:p>
          <a:p>
            <a:pPr marL="55563" indent="-55563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000" b="1" dirty="0"/>
              <a:t>YMCA Antiques Market</a:t>
            </a:r>
          </a:p>
          <a:p>
            <a:pPr marL="55563" indent="-55563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000" b="1" dirty="0"/>
              <a:t>Community Center</a:t>
            </a:r>
          </a:p>
          <a:p>
            <a:pPr marL="55563" indent="-55563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000" b="1" dirty="0"/>
              <a:t>FPHS – 2 Gyms (Upper)</a:t>
            </a:r>
          </a:p>
          <a:p>
            <a:pPr marL="55563" indent="-55563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000" b="1" dirty="0"/>
              <a:t>FPHS Cafeteria (Lower)</a:t>
            </a:r>
          </a:p>
          <a:p>
            <a:pPr marL="55563" indent="-55563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000" b="1" dirty="0"/>
              <a:t>FPHS Commons (Lower)</a:t>
            </a:r>
          </a:p>
          <a:p>
            <a:pPr marL="55563" indent="-55563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000" b="1" dirty="0"/>
              <a:t>American Legion</a:t>
            </a:r>
          </a:p>
          <a:p>
            <a:pPr marL="55563" indent="-55563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000" b="1" dirty="0"/>
              <a:t>Ferdinand Elementary</a:t>
            </a:r>
          </a:p>
          <a:p>
            <a:pPr marL="55563" indent="-55563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000" b="1" dirty="0"/>
              <a:t>Monastery Event Center</a:t>
            </a:r>
          </a:p>
        </p:txBody>
      </p:sp>
      <p:pic>
        <p:nvPicPr>
          <p:cNvPr id="162" name="Picture 161">
            <a:extLst>
              <a:ext uri="{FF2B5EF4-FFF2-40B4-BE49-F238E27FC236}">
                <a16:creationId xmlns:a16="http://schemas.microsoft.com/office/drawing/2014/main" id="{D6CB3A1C-BC06-477F-A630-052450EC5E7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541355">
            <a:off x="1150122" y="7349604"/>
            <a:ext cx="190812" cy="327106"/>
          </a:xfrm>
          <a:prstGeom prst="rect">
            <a:avLst/>
          </a:prstGeom>
          <a:scene3d>
            <a:camera prst="orthographicFront">
              <a:rot lat="0" lon="21599969" rev="5100000"/>
            </a:camera>
            <a:lightRig rig="threePt" dir="t"/>
          </a:scene3d>
        </p:spPr>
      </p:pic>
      <p:pic>
        <p:nvPicPr>
          <p:cNvPr id="240" name="Picture 23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541355">
            <a:off x="1145015" y="7861994"/>
            <a:ext cx="190812" cy="327106"/>
          </a:xfrm>
          <a:prstGeom prst="rect">
            <a:avLst/>
          </a:prstGeom>
          <a:scene3d>
            <a:camera prst="orthographicFront">
              <a:rot lat="0" lon="21599969" rev="5100000"/>
            </a:camera>
            <a:lightRig rig="threePt" dir="t"/>
          </a:scene3d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AD30577F-478F-44A5-8405-29D642963C0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59768" y="4307432"/>
            <a:ext cx="1039049" cy="71510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58341" y="5011120"/>
            <a:ext cx="1028632" cy="98672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810" y="3359794"/>
            <a:ext cx="900856" cy="93514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15000" y="685800"/>
            <a:ext cx="1073684" cy="115855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6346" y="6310934"/>
            <a:ext cx="502558" cy="472405"/>
          </a:xfrm>
          <a:prstGeom prst="rect">
            <a:avLst/>
          </a:prstGeom>
        </p:spPr>
      </p:pic>
      <p:cxnSp>
        <p:nvCxnSpPr>
          <p:cNvPr id="246" name="Straight Connector 245"/>
          <p:cNvCxnSpPr/>
          <p:nvPr/>
        </p:nvCxnSpPr>
        <p:spPr>
          <a:xfrm>
            <a:off x="1509962" y="5499129"/>
            <a:ext cx="2667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" name="TextBox 205"/>
          <p:cNvSpPr txBox="1"/>
          <p:nvPr/>
        </p:nvSpPr>
        <p:spPr>
          <a:xfrm>
            <a:off x="4289907" y="4297372"/>
            <a:ext cx="7687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E. 14</a:t>
            </a:r>
            <a:r>
              <a:rPr lang="en-US" sz="1400" baseline="30000" dirty="0"/>
              <a:t>th</a:t>
            </a:r>
            <a:endParaRPr lang="en-US" sz="1400" dirty="0"/>
          </a:p>
        </p:txBody>
      </p:sp>
      <p:sp>
        <p:nvSpPr>
          <p:cNvPr id="304" name="TextBox 303"/>
          <p:cNvSpPr txBox="1"/>
          <p:nvPr/>
        </p:nvSpPr>
        <p:spPr>
          <a:xfrm>
            <a:off x="491811" y="4554249"/>
            <a:ext cx="7344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W. 13</a:t>
            </a:r>
            <a:r>
              <a:rPr lang="en-US" sz="1400" baseline="30000" dirty="0"/>
              <a:t>th</a:t>
            </a:r>
            <a:endParaRPr lang="en-US" sz="1400" dirty="0"/>
          </a:p>
        </p:txBody>
      </p:sp>
      <p:sp>
        <p:nvSpPr>
          <p:cNvPr id="160" name="TextBox 159"/>
          <p:cNvSpPr txBox="1"/>
          <p:nvPr/>
        </p:nvSpPr>
        <p:spPr>
          <a:xfrm>
            <a:off x="2945216" y="4560110"/>
            <a:ext cx="6883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E. 13</a:t>
            </a:r>
            <a:r>
              <a:rPr lang="en-US" sz="1400" baseline="30000" dirty="0"/>
              <a:t>th</a:t>
            </a:r>
            <a:endParaRPr lang="en-US" sz="14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465491" y="1475769"/>
            <a:ext cx="1577991" cy="1007"/>
          </a:xfrm>
          <a:prstGeom prst="line">
            <a:avLst/>
          </a:prstGeom>
          <a:ln w="889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457121" y="2025967"/>
            <a:ext cx="11945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B050"/>
                </a:solidFill>
              </a:rPr>
              <a:t>Community Center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1465491" y="3975129"/>
            <a:ext cx="271147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467069" y="1148535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E. 18</a:t>
            </a:r>
            <a:r>
              <a:rPr lang="en-US" sz="1400" baseline="30000" dirty="0"/>
              <a:t>th</a:t>
            </a: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1546230" y="-30771"/>
            <a:ext cx="2594463" cy="402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lang="en-US" sz="1200" b="1" dirty="0"/>
              <a:t>Antique </a:t>
            </a:r>
          </a:p>
          <a:p>
            <a:pPr>
              <a:lnSpc>
                <a:spcPts val="1200"/>
              </a:lnSpc>
            </a:pPr>
            <a:r>
              <a:rPr lang="en-US" sz="1200" b="1" dirty="0"/>
              <a:t>Emporium </a:t>
            </a:r>
            <a:r>
              <a:rPr lang="en-US" sz="1000" dirty="0"/>
              <a:t>(202 E. 23rd St. A)</a:t>
            </a:r>
          </a:p>
        </p:txBody>
      </p:sp>
      <p:cxnSp>
        <p:nvCxnSpPr>
          <p:cNvPr id="20" name="Straight Connector 19"/>
          <p:cNvCxnSpPr>
            <a:cxnSpLocks/>
            <a:stCxn id="14" idx="1"/>
          </p:cNvCxnSpPr>
          <p:nvPr/>
        </p:nvCxnSpPr>
        <p:spPr>
          <a:xfrm flipH="1">
            <a:off x="1444205" y="1302424"/>
            <a:ext cx="22864" cy="4647765"/>
          </a:xfrm>
          <a:prstGeom prst="line">
            <a:avLst/>
          </a:prstGeom>
          <a:ln w="889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 flipV="1">
            <a:off x="9448800" y="5519243"/>
            <a:ext cx="1143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hlinkClick r:id="rId9"/>
              </a:rPr>
              <a:t>Christkindlmarkt Bus Route 2019.pptx</a:t>
            </a:r>
            <a:endParaRPr lang="en-US" sz="1400" dirty="0"/>
          </a:p>
        </p:txBody>
      </p:sp>
      <p:cxnSp>
        <p:nvCxnSpPr>
          <p:cNvPr id="26" name="Straight Connector 25"/>
          <p:cNvCxnSpPr>
            <a:cxnSpLocks/>
          </p:cNvCxnSpPr>
          <p:nvPr/>
        </p:nvCxnSpPr>
        <p:spPr>
          <a:xfrm flipV="1">
            <a:off x="5050846" y="641587"/>
            <a:ext cx="688492" cy="3650155"/>
          </a:xfrm>
          <a:prstGeom prst="line">
            <a:avLst/>
          </a:prstGeom>
          <a:ln w="889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 rot="16806459">
            <a:off x="4649998" y="2112789"/>
            <a:ext cx="11837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Vienna Drive</a:t>
            </a:r>
          </a:p>
        </p:txBody>
      </p:sp>
      <p:sp>
        <p:nvSpPr>
          <p:cNvPr id="33" name="TextBox 32"/>
          <p:cNvSpPr txBox="1"/>
          <p:nvPr/>
        </p:nvSpPr>
        <p:spPr>
          <a:xfrm rot="5400000">
            <a:off x="4440583" y="5307513"/>
            <a:ext cx="83323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Alabama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219707" y="3115261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B050"/>
                </a:solidFill>
              </a:rPr>
              <a:t>YMCA</a:t>
            </a:r>
          </a:p>
        </p:txBody>
      </p:sp>
      <p:cxnSp>
        <p:nvCxnSpPr>
          <p:cNvPr id="49" name="Straight Connector 48"/>
          <p:cNvCxnSpPr/>
          <p:nvPr/>
        </p:nvCxnSpPr>
        <p:spPr>
          <a:xfrm flipV="1">
            <a:off x="1423192" y="5934863"/>
            <a:ext cx="3587897" cy="10455"/>
          </a:xfrm>
          <a:prstGeom prst="line">
            <a:avLst/>
          </a:prstGeom>
          <a:ln w="889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1484672" y="5940864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E. 10</a:t>
            </a:r>
            <a:r>
              <a:rPr lang="en-US" sz="1400" baseline="30000" dirty="0"/>
              <a:t>th</a:t>
            </a:r>
            <a:endParaRPr lang="en-US" sz="1400" dirty="0"/>
          </a:p>
        </p:txBody>
      </p:sp>
      <p:cxnSp>
        <p:nvCxnSpPr>
          <p:cNvPr id="56" name="Straight Connector 55"/>
          <p:cNvCxnSpPr>
            <a:cxnSpLocks/>
          </p:cNvCxnSpPr>
          <p:nvPr/>
        </p:nvCxnSpPr>
        <p:spPr>
          <a:xfrm>
            <a:off x="-27442" y="8264618"/>
            <a:ext cx="4204404" cy="440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2057400" y="8613888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E. 4</a:t>
            </a:r>
            <a:r>
              <a:rPr lang="en-US" sz="1400" baseline="30000" dirty="0"/>
              <a:t>th</a:t>
            </a:r>
            <a:endParaRPr lang="en-US" sz="1400" dirty="0"/>
          </a:p>
        </p:txBody>
      </p:sp>
      <p:sp>
        <p:nvSpPr>
          <p:cNvPr id="69" name="TextBox 68"/>
          <p:cNvSpPr txBox="1"/>
          <p:nvPr/>
        </p:nvSpPr>
        <p:spPr>
          <a:xfrm>
            <a:off x="1417861" y="8255370"/>
            <a:ext cx="1250915" cy="5561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lang="en-US" sz="1200" b="1" dirty="0"/>
              <a:t>Tin Lizzie’s </a:t>
            </a:r>
          </a:p>
          <a:p>
            <a:pPr>
              <a:lnSpc>
                <a:spcPts val="1200"/>
              </a:lnSpc>
            </a:pPr>
            <a:r>
              <a:rPr lang="en-US" sz="1200" b="1" dirty="0"/>
              <a:t>Home Décor </a:t>
            </a:r>
          </a:p>
          <a:p>
            <a:pPr>
              <a:lnSpc>
                <a:spcPts val="1200"/>
              </a:lnSpc>
            </a:pPr>
            <a:r>
              <a:rPr lang="en-US" sz="1200" b="1" dirty="0"/>
              <a:t>&amp; Gifts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1524000" y="7961593"/>
            <a:ext cx="8479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E. 5</a:t>
            </a:r>
            <a:r>
              <a:rPr lang="en-US" sz="1400" baseline="30000" dirty="0"/>
              <a:t>th</a:t>
            </a:r>
            <a:endParaRPr lang="en-US" sz="1400" dirty="0"/>
          </a:p>
        </p:txBody>
      </p:sp>
      <p:cxnSp>
        <p:nvCxnSpPr>
          <p:cNvPr id="78" name="Straight Connector 77"/>
          <p:cNvCxnSpPr/>
          <p:nvPr/>
        </p:nvCxnSpPr>
        <p:spPr>
          <a:xfrm flipV="1">
            <a:off x="1382094" y="9020773"/>
            <a:ext cx="2806505" cy="18052"/>
          </a:xfrm>
          <a:prstGeom prst="line">
            <a:avLst/>
          </a:prstGeom>
          <a:ln w="889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 rot="5400000">
            <a:off x="1970552" y="7568245"/>
            <a:ext cx="892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Maryland </a:t>
            </a:r>
          </a:p>
        </p:txBody>
      </p:sp>
      <p:cxnSp>
        <p:nvCxnSpPr>
          <p:cNvPr id="89" name="Straight Connector 88"/>
          <p:cNvCxnSpPr>
            <a:cxnSpLocks/>
          </p:cNvCxnSpPr>
          <p:nvPr/>
        </p:nvCxnSpPr>
        <p:spPr>
          <a:xfrm flipH="1" flipV="1">
            <a:off x="2574885" y="5981030"/>
            <a:ext cx="4116" cy="642152"/>
          </a:xfrm>
          <a:prstGeom prst="line">
            <a:avLst/>
          </a:prstGeom>
          <a:ln w="889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>
            <a:cxnSpLocks/>
          </p:cNvCxnSpPr>
          <p:nvPr/>
        </p:nvCxnSpPr>
        <p:spPr>
          <a:xfrm flipV="1">
            <a:off x="2122389" y="626540"/>
            <a:ext cx="0" cy="833989"/>
          </a:xfrm>
          <a:prstGeom prst="line">
            <a:avLst/>
          </a:prstGeom>
          <a:ln w="889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TextBox 177"/>
          <p:cNvSpPr txBox="1"/>
          <p:nvPr/>
        </p:nvSpPr>
        <p:spPr>
          <a:xfrm>
            <a:off x="2133601" y="914400"/>
            <a:ext cx="990599" cy="3048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Northview </a:t>
            </a:r>
          </a:p>
        </p:txBody>
      </p:sp>
      <p:cxnSp>
        <p:nvCxnSpPr>
          <p:cNvPr id="184" name="Straight Connector 183"/>
          <p:cNvCxnSpPr/>
          <p:nvPr/>
        </p:nvCxnSpPr>
        <p:spPr>
          <a:xfrm>
            <a:off x="2092135" y="669018"/>
            <a:ext cx="3685027" cy="9842"/>
          </a:xfrm>
          <a:prstGeom prst="line">
            <a:avLst/>
          </a:prstGeom>
          <a:ln w="889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TextBox 185"/>
          <p:cNvSpPr txBox="1"/>
          <p:nvPr/>
        </p:nvSpPr>
        <p:spPr>
          <a:xfrm>
            <a:off x="3532369" y="666739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E. 20</a:t>
            </a:r>
            <a:r>
              <a:rPr lang="en-US" sz="1400" baseline="30000" dirty="0"/>
              <a:t>th</a:t>
            </a:r>
            <a:endParaRPr lang="en-US" sz="1400" dirty="0"/>
          </a:p>
        </p:txBody>
      </p:sp>
      <p:cxnSp>
        <p:nvCxnSpPr>
          <p:cNvPr id="72" name="Straight Connector 71"/>
          <p:cNvCxnSpPr>
            <a:cxnSpLocks/>
          </p:cNvCxnSpPr>
          <p:nvPr/>
        </p:nvCxnSpPr>
        <p:spPr>
          <a:xfrm>
            <a:off x="1395193" y="6589042"/>
            <a:ext cx="1199704" cy="4465"/>
          </a:xfrm>
          <a:prstGeom prst="line">
            <a:avLst/>
          </a:prstGeom>
          <a:ln w="889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1599553" y="6269681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Kundek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373280" y="8266393"/>
            <a:ext cx="102178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500"/>
              </a:lnSpc>
            </a:pPr>
            <a:r>
              <a:rPr lang="en-US" sz="1400" b="1" dirty="0">
                <a:solidFill>
                  <a:srgbClr val="FF0000"/>
                </a:solidFill>
              </a:rPr>
              <a:t>American Legion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528388" y="3294998"/>
            <a:ext cx="7086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W. 16</a:t>
            </a:r>
            <a:r>
              <a:rPr lang="en-US" sz="1400" baseline="30000" dirty="0"/>
              <a:t>th</a:t>
            </a:r>
            <a:endParaRPr lang="en-US" sz="1400" dirty="0"/>
          </a:p>
        </p:txBody>
      </p:sp>
      <p:cxnSp>
        <p:nvCxnSpPr>
          <p:cNvPr id="116" name="Straight Connector 115"/>
          <p:cNvCxnSpPr/>
          <p:nvPr/>
        </p:nvCxnSpPr>
        <p:spPr>
          <a:xfrm flipV="1">
            <a:off x="3018749" y="1460529"/>
            <a:ext cx="0" cy="1280729"/>
          </a:xfrm>
          <a:prstGeom prst="line">
            <a:avLst/>
          </a:prstGeom>
          <a:ln w="889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199"/>
          <p:cNvCxnSpPr>
            <a:cxnSpLocks/>
          </p:cNvCxnSpPr>
          <p:nvPr/>
        </p:nvCxnSpPr>
        <p:spPr>
          <a:xfrm flipV="1">
            <a:off x="5097313" y="4274620"/>
            <a:ext cx="1168664" cy="5238"/>
          </a:xfrm>
          <a:prstGeom prst="line">
            <a:avLst/>
          </a:prstGeom>
          <a:ln w="889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6"/>
          <p:cNvSpPr txBox="1"/>
          <p:nvPr/>
        </p:nvSpPr>
        <p:spPr>
          <a:xfrm>
            <a:off x="3519635" y="1718880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B050"/>
                </a:solidFill>
              </a:rPr>
              <a:t>*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3236392" y="2783822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B050"/>
                </a:solidFill>
              </a:rPr>
              <a:t>*</a:t>
            </a:r>
          </a:p>
        </p:txBody>
      </p:sp>
      <p:sp>
        <p:nvSpPr>
          <p:cNvPr id="140" name="TextBox 139"/>
          <p:cNvSpPr txBox="1"/>
          <p:nvPr/>
        </p:nvSpPr>
        <p:spPr>
          <a:xfrm>
            <a:off x="233836" y="8351915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*</a:t>
            </a:r>
          </a:p>
        </p:txBody>
      </p:sp>
      <p:cxnSp>
        <p:nvCxnSpPr>
          <p:cNvPr id="177" name="Straight Connector 176"/>
          <p:cNvCxnSpPr>
            <a:cxnSpLocks/>
          </p:cNvCxnSpPr>
          <p:nvPr/>
        </p:nvCxnSpPr>
        <p:spPr>
          <a:xfrm flipH="1" flipV="1">
            <a:off x="4166831" y="5967309"/>
            <a:ext cx="19210" cy="3083523"/>
          </a:xfrm>
          <a:prstGeom prst="line">
            <a:avLst/>
          </a:prstGeom>
          <a:ln w="889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Straight Connector 302"/>
          <p:cNvCxnSpPr>
            <a:cxnSpLocks/>
          </p:cNvCxnSpPr>
          <p:nvPr/>
        </p:nvCxnSpPr>
        <p:spPr>
          <a:xfrm>
            <a:off x="0" y="4552875"/>
            <a:ext cx="1483318" cy="658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TextBox 242"/>
          <p:cNvSpPr txBox="1"/>
          <p:nvPr/>
        </p:nvSpPr>
        <p:spPr>
          <a:xfrm>
            <a:off x="2071899" y="2697095"/>
            <a:ext cx="9000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/>
              <a:t>Ferdinand </a:t>
            </a:r>
          </a:p>
          <a:p>
            <a:pPr algn="r"/>
            <a:r>
              <a:rPr lang="en-US" sz="1200" b="1" dirty="0"/>
              <a:t>Library</a:t>
            </a:r>
          </a:p>
        </p:txBody>
      </p:sp>
      <p:sp>
        <p:nvSpPr>
          <p:cNvPr id="350" name="TextBox 349"/>
          <p:cNvSpPr txBox="1"/>
          <p:nvPr/>
        </p:nvSpPr>
        <p:spPr>
          <a:xfrm rot="5400000">
            <a:off x="3534829" y="7513334"/>
            <a:ext cx="9352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Michigan</a:t>
            </a: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5015162" y="4291152"/>
            <a:ext cx="2203" cy="163239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/>
        </p:nvCxnSpPr>
        <p:spPr>
          <a:xfrm>
            <a:off x="1474875" y="4561694"/>
            <a:ext cx="2686138" cy="1094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Freeform 179"/>
          <p:cNvSpPr/>
          <p:nvPr/>
        </p:nvSpPr>
        <p:spPr>
          <a:xfrm>
            <a:off x="3546322" y="4271068"/>
            <a:ext cx="614691" cy="313661"/>
          </a:xfrm>
          <a:custGeom>
            <a:avLst/>
            <a:gdLst>
              <a:gd name="connsiteX0" fmla="*/ 419986 w 419986"/>
              <a:gd name="connsiteY0" fmla="*/ 21266 h 386317"/>
              <a:gd name="connsiteX1" fmla="*/ 111642 w 419986"/>
              <a:gd name="connsiteY1" fmla="*/ 53163 h 386317"/>
              <a:gd name="connsiteX2" fmla="*/ 15949 w 419986"/>
              <a:gd name="connsiteY2" fmla="*/ 340242 h 386317"/>
              <a:gd name="connsiteX3" fmla="*/ 15949 w 419986"/>
              <a:gd name="connsiteY3" fmla="*/ 329610 h 386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9986" h="386317">
                <a:moveTo>
                  <a:pt x="419986" y="21266"/>
                </a:moveTo>
                <a:cubicBezTo>
                  <a:pt x="299483" y="10633"/>
                  <a:pt x="178981" y="0"/>
                  <a:pt x="111642" y="53163"/>
                </a:cubicBezTo>
                <a:cubicBezTo>
                  <a:pt x="44303" y="106326"/>
                  <a:pt x="31898" y="294168"/>
                  <a:pt x="15949" y="340242"/>
                </a:cubicBezTo>
                <a:cubicBezTo>
                  <a:pt x="0" y="386317"/>
                  <a:pt x="7974" y="357963"/>
                  <a:pt x="15949" y="329610"/>
                </a:cubicBez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TextBox 163"/>
          <p:cNvSpPr txBox="1"/>
          <p:nvPr/>
        </p:nvSpPr>
        <p:spPr>
          <a:xfrm>
            <a:off x="2594897" y="6046009"/>
            <a:ext cx="16372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St. Ferdinand Church</a:t>
            </a:r>
          </a:p>
        </p:txBody>
      </p:sp>
      <p:cxnSp>
        <p:nvCxnSpPr>
          <p:cNvPr id="237" name="Straight Connector 236"/>
          <p:cNvCxnSpPr/>
          <p:nvPr/>
        </p:nvCxnSpPr>
        <p:spPr>
          <a:xfrm>
            <a:off x="1509962" y="5041930"/>
            <a:ext cx="3505200" cy="118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" name="TextBox 244"/>
          <p:cNvSpPr txBox="1"/>
          <p:nvPr/>
        </p:nvSpPr>
        <p:spPr>
          <a:xfrm>
            <a:off x="2937710" y="5014182"/>
            <a:ext cx="6958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E. 12</a:t>
            </a:r>
            <a:r>
              <a:rPr lang="en-US" sz="1400" baseline="30000" dirty="0"/>
              <a:t>th</a:t>
            </a:r>
            <a:endParaRPr lang="en-US" sz="1400" dirty="0"/>
          </a:p>
        </p:txBody>
      </p:sp>
      <p:sp>
        <p:nvSpPr>
          <p:cNvPr id="251" name="TextBox 250"/>
          <p:cNvSpPr txBox="1"/>
          <p:nvPr/>
        </p:nvSpPr>
        <p:spPr>
          <a:xfrm>
            <a:off x="2937710" y="5448527"/>
            <a:ext cx="6958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E. 11</a:t>
            </a:r>
            <a:r>
              <a:rPr lang="en-US" sz="1400" baseline="30000" dirty="0"/>
              <a:t>th</a:t>
            </a:r>
            <a:endParaRPr lang="en-US" sz="1400" dirty="0"/>
          </a:p>
        </p:txBody>
      </p:sp>
      <p:sp>
        <p:nvSpPr>
          <p:cNvPr id="257" name="TextBox 256"/>
          <p:cNvSpPr txBox="1"/>
          <p:nvPr/>
        </p:nvSpPr>
        <p:spPr>
          <a:xfrm>
            <a:off x="1407225" y="5096749"/>
            <a:ext cx="1109865" cy="402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200"/>
              </a:lnSpc>
            </a:pPr>
            <a:r>
              <a:rPr lang="en-US" sz="1200" b="1" dirty="0"/>
              <a:t>Soup-N-Such Bistro</a:t>
            </a:r>
          </a:p>
        </p:txBody>
      </p:sp>
      <p:sp>
        <p:nvSpPr>
          <p:cNvPr id="263" name="TextBox 262"/>
          <p:cNvSpPr txBox="1"/>
          <p:nvPr/>
        </p:nvSpPr>
        <p:spPr>
          <a:xfrm>
            <a:off x="521208" y="8740973"/>
            <a:ext cx="6617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W. 4</a:t>
            </a:r>
            <a:r>
              <a:rPr lang="en-US" sz="1400" baseline="30000" dirty="0"/>
              <a:t>th</a:t>
            </a:r>
            <a:endParaRPr lang="en-US" sz="1400" dirty="0"/>
          </a:p>
        </p:txBody>
      </p:sp>
      <p:cxnSp>
        <p:nvCxnSpPr>
          <p:cNvPr id="161" name="Straight Connector 160"/>
          <p:cNvCxnSpPr>
            <a:cxnSpLocks/>
          </p:cNvCxnSpPr>
          <p:nvPr/>
        </p:nvCxnSpPr>
        <p:spPr>
          <a:xfrm flipH="1" flipV="1">
            <a:off x="3557336" y="6678893"/>
            <a:ext cx="18340" cy="235090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cxnSpLocks/>
          </p:cNvCxnSpPr>
          <p:nvPr/>
        </p:nvCxnSpPr>
        <p:spPr>
          <a:xfrm>
            <a:off x="-9695" y="7258561"/>
            <a:ext cx="416604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TextBox 184"/>
          <p:cNvSpPr txBox="1"/>
          <p:nvPr/>
        </p:nvSpPr>
        <p:spPr>
          <a:xfrm rot="5400000">
            <a:off x="3011464" y="7518618"/>
            <a:ext cx="7934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Carolina </a:t>
            </a:r>
          </a:p>
        </p:txBody>
      </p:sp>
      <p:cxnSp>
        <p:nvCxnSpPr>
          <p:cNvPr id="169" name="Straight Connector 168"/>
          <p:cNvCxnSpPr/>
          <p:nvPr/>
        </p:nvCxnSpPr>
        <p:spPr>
          <a:xfrm flipH="1" flipV="1">
            <a:off x="6225020" y="4275761"/>
            <a:ext cx="3942" cy="1745644"/>
          </a:xfrm>
          <a:prstGeom prst="line">
            <a:avLst/>
          </a:prstGeom>
          <a:ln w="889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8" name="TextBox 197"/>
          <p:cNvSpPr txBox="1"/>
          <p:nvPr/>
        </p:nvSpPr>
        <p:spPr>
          <a:xfrm rot="5400000">
            <a:off x="5947102" y="5256196"/>
            <a:ext cx="1213082" cy="6334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US" sz="1400" b="1" dirty="0">
                <a:solidFill>
                  <a:srgbClr val="FF0000"/>
                </a:solidFill>
              </a:rPr>
              <a:t>Monastery Event Hall     &amp; Gift Shop</a:t>
            </a:r>
          </a:p>
        </p:txBody>
      </p:sp>
      <p:sp>
        <p:nvSpPr>
          <p:cNvPr id="202" name="TextBox 201"/>
          <p:cNvSpPr txBox="1"/>
          <p:nvPr/>
        </p:nvSpPr>
        <p:spPr>
          <a:xfrm>
            <a:off x="5211866" y="6097776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E. 10</a:t>
            </a:r>
            <a:r>
              <a:rPr lang="en-US" sz="1400" baseline="30000" dirty="0"/>
              <a:t>th</a:t>
            </a:r>
            <a:endParaRPr lang="en-US" sz="1400" dirty="0"/>
          </a:p>
        </p:txBody>
      </p:sp>
      <p:sp>
        <p:nvSpPr>
          <p:cNvPr id="208" name="TextBox 207"/>
          <p:cNvSpPr txBox="1"/>
          <p:nvPr/>
        </p:nvSpPr>
        <p:spPr>
          <a:xfrm>
            <a:off x="4186041" y="6744415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Ferdinand Elementary</a:t>
            </a:r>
          </a:p>
        </p:txBody>
      </p:sp>
      <p:sp>
        <p:nvSpPr>
          <p:cNvPr id="211" name="TextBox 210"/>
          <p:cNvSpPr txBox="1"/>
          <p:nvPr/>
        </p:nvSpPr>
        <p:spPr>
          <a:xfrm>
            <a:off x="4354872" y="6428864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*</a:t>
            </a:r>
          </a:p>
        </p:txBody>
      </p:sp>
      <p:sp>
        <p:nvSpPr>
          <p:cNvPr id="209" name="TextBox 208"/>
          <p:cNvSpPr txBox="1"/>
          <p:nvPr/>
        </p:nvSpPr>
        <p:spPr>
          <a:xfrm>
            <a:off x="311214" y="3965523"/>
            <a:ext cx="934829" cy="5561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200"/>
              </a:lnSpc>
            </a:pPr>
            <a:r>
              <a:rPr lang="en-US" sz="1200" b="1" dirty="0"/>
              <a:t>Ferdinand</a:t>
            </a:r>
          </a:p>
          <a:p>
            <a:pPr algn="r">
              <a:lnSpc>
                <a:spcPts val="1200"/>
              </a:lnSpc>
            </a:pPr>
            <a:r>
              <a:rPr lang="en-US" sz="1200" b="1" dirty="0"/>
              <a:t>House of </a:t>
            </a:r>
          </a:p>
          <a:p>
            <a:pPr algn="r">
              <a:lnSpc>
                <a:spcPts val="1200"/>
              </a:lnSpc>
            </a:pPr>
            <a:r>
              <a:rPr lang="en-US" sz="1200" b="1" dirty="0"/>
              <a:t>Flowers</a:t>
            </a:r>
          </a:p>
        </p:txBody>
      </p:sp>
      <p:cxnSp>
        <p:nvCxnSpPr>
          <p:cNvPr id="222" name="Straight Connector 221"/>
          <p:cNvCxnSpPr/>
          <p:nvPr/>
        </p:nvCxnSpPr>
        <p:spPr>
          <a:xfrm flipV="1">
            <a:off x="3554661" y="4584731"/>
            <a:ext cx="2675" cy="133770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3" name="TextBox 222"/>
          <p:cNvSpPr txBox="1"/>
          <p:nvPr/>
        </p:nvSpPr>
        <p:spPr>
          <a:xfrm>
            <a:off x="6313641" y="5776967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*</a:t>
            </a:r>
          </a:p>
        </p:txBody>
      </p:sp>
      <p:sp>
        <p:nvSpPr>
          <p:cNvPr id="227" name="TextBox 226"/>
          <p:cNvSpPr txBox="1"/>
          <p:nvPr/>
        </p:nvSpPr>
        <p:spPr>
          <a:xfrm>
            <a:off x="5474580" y="2570264"/>
            <a:ext cx="13907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SHUTTLE </a:t>
            </a:r>
          </a:p>
          <a:p>
            <a:pPr algn="ctr"/>
            <a:r>
              <a:rPr lang="en-US" sz="1600" b="1" dirty="0"/>
              <a:t>SERVICE</a:t>
            </a:r>
          </a:p>
          <a:p>
            <a:pPr algn="ctr"/>
            <a:r>
              <a:rPr lang="en-US" sz="1600" b="1" dirty="0"/>
              <a:t>HUB</a:t>
            </a:r>
          </a:p>
          <a:p>
            <a:pPr algn="ctr"/>
            <a:r>
              <a:rPr lang="en-US" sz="1200" b="1" dirty="0"/>
              <a:t>FOREST PARK HIGH SCHOOL</a:t>
            </a:r>
          </a:p>
        </p:txBody>
      </p:sp>
      <p:sp>
        <p:nvSpPr>
          <p:cNvPr id="163" name="TextBox 162"/>
          <p:cNvSpPr txBox="1"/>
          <p:nvPr/>
        </p:nvSpPr>
        <p:spPr>
          <a:xfrm rot="16200000">
            <a:off x="1200999" y="2320913"/>
            <a:ext cx="8368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Main St. </a:t>
            </a:r>
          </a:p>
        </p:txBody>
      </p:sp>
      <p:sp>
        <p:nvSpPr>
          <p:cNvPr id="7" name="Left Brace 6"/>
          <p:cNvSpPr/>
          <p:nvPr/>
        </p:nvSpPr>
        <p:spPr>
          <a:xfrm>
            <a:off x="5197637" y="2551646"/>
            <a:ext cx="800874" cy="1240178"/>
          </a:xfrm>
          <a:prstGeom prst="leftBrace">
            <a:avLst>
              <a:gd name="adj1" fmla="val 8333"/>
              <a:gd name="adj2" fmla="val 83956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2" name="Straight Connector 141"/>
          <p:cNvCxnSpPr/>
          <p:nvPr/>
        </p:nvCxnSpPr>
        <p:spPr>
          <a:xfrm flipV="1">
            <a:off x="3018749" y="1475769"/>
            <a:ext cx="872023" cy="201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>
            <a:cxnSpLocks/>
          </p:cNvCxnSpPr>
          <p:nvPr/>
        </p:nvCxnSpPr>
        <p:spPr>
          <a:xfrm>
            <a:off x="13974" y="3294998"/>
            <a:ext cx="1394292" cy="490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 flipV="1">
            <a:off x="4171124" y="4287593"/>
            <a:ext cx="866910" cy="355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cxnSpLocks/>
          </p:cNvCxnSpPr>
          <p:nvPr/>
        </p:nvCxnSpPr>
        <p:spPr>
          <a:xfrm>
            <a:off x="1461662" y="0"/>
            <a:ext cx="2644" cy="1491342"/>
          </a:xfrm>
          <a:prstGeom prst="line">
            <a:avLst/>
          </a:prstGeom>
          <a:ln w="889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 flipH="1">
            <a:off x="1440327" y="5918315"/>
            <a:ext cx="273" cy="661201"/>
          </a:xfrm>
          <a:prstGeom prst="line">
            <a:avLst/>
          </a:prstGeom>
          <a:ln w="889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>
            <a:cxnSpLocks/>
          </p:cNvCxnSpPr>
          <p:nvPr/>
        </p:nvCxnSpPr>
        <p:spPr>
          <a:xfrm flipH="1">
            <a:off x="1421987" y="6584387"/>
            <a:ext cx="18615" cy="2413478"/>
          </a:xfrm>
          <a:prstGeom prst="line">
            <a:avLst/>
          </a:prstGeom>
          <a:ln w="889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>
            <a:cxnSpLocks/>
          </p:cNvCxnSpPr>
          <p:nvPr/>
        </p:nvCxnSpPr>
        <p:spPr>
          <a:xfrm>
            <a:off x="-9695" y="6570692"/>
            <a:ext cx="1412812" cy="1840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>
            <a:cxnSpLocks/>
          </p:cNvCxnSpPr>
          <p:nvPr/>
        </p:nvCxnSpPr>
        <p:spPr>
          <a:xfrm flipV="1">
            <a:off x="-9695" y="9019851"/>
            <a:ext cx="1399164" cy="92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 flipH="1" flipV="1">
            <a:off x="4162909" y="3968985"/>
            <a:ext cx="12896" cy="195243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 flipV="1">
            <a:off x="2579589" y="5997781"/>
            <a:ext cx="3692175" cy="23624"/>
          </a:xfrm>
          <a:prstGeom prst="line">
            <a:avLst/>
          </a:prstGeom>
          <a:ln w="889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/>
          <p:nvPr/>
        </p:nvCxnSpPr>
        <p:spPr>
          <a:xfrm flipV="1">
            <a:off x="2584423" y="4564977"/>
            <a:ext cx="8143" cy="134896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cxnSpLocks/>
          </p:cNvCxnSpPr>
          <p:nvPr/>
        </p:nvCxnSpPr>
        <p:spPr>
          <a:xfrm flipV="1">
            <a:off x="2605279" y="6589994"/>
            <a:ext cx="0" cy="243980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/>
        </p:nvCxnSpPr>
        <p:spPr>
          <a:xfrm flipV="1">
            <a:off x="5113238" y="4303978"/>
            <a:ext cx="19552" cy="1658010"/>
          </a:xfrm>
          <a:prstGeom prst="line">
            <a:avLst/>
          </a:prstGeom>
          <a:ln w="889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Dodecagon 180"/>
          <p:cNvSpPr/>
          <p:nvPr/>
        </p:nvSpPr>
        <p:spPr>
          <a:xfrm>
            <a:off x="4279303" y="6531250"/>
            <a:ext cx="342900" cy="259125"/>
          </a:xfrm>
          <a:prstGeom prst="dodec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4</a:t>
            </a:r>
          </a:p>
        </p:txBody>
      </p:sp>
      <p:sp>
        <p:nvSpPr>
          <p:cNvPr id="183" name="Dodecagon 182"/>
          <p:cNvSpPr/>
          <p:nvPr/>
        </p:nvSpPr>
        <p:spPr>
          <a:xfrm>
            <a:off x="3801779" y="2908437"/>
            <a:ext cx="342900" cy="259125"/>
          </a:xfrm>
          <a:prstGeom prst="dodecagon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2</a:t>
            </a:r>
          </a:p>
        </p:txBody>
      </p:sp>
      <p:sp>
        <p:nvSpPr>
          <p:cNvPr id="189" name="Dodecagon 188"/>
          <p:cNvSpPr/>
          <p:nvPr/>
        </p:nvSpPr>
        <p:spPr>
          <a:xfrm>
            <a:off x="6248988" y="6038609"/>
            <a:ext cx="342900" cy="259125"/>
          </a:xfrm>
          <a:prstGeom prst="dodec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2</a:t>
            </a:r>
          </a:p>
        </p:txBody>
      </p:sp>
      <p:sp>
        <p:nvSpPr>
          <p:cNvPr id="190" name="Dodecagon 189"/>
          <p:cNvSpPr/>
          <p:nvPr/>
        </p:nvSpPr>
        <p:spPr>
          <a:xfrm>
            <a:off x="175930" y="8301945"/>
            <a:ext cx="342900" cy="259125"/>
          </a:xfrm>
          <a:prstGeom prst="dodec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3</a:t>
            </a:r>
          </a:p>
        </p:txBody>
      </p:sp>
      <p:sp>
        <p:nvSpPr>
          <p:cNvPr id="194" name="Dodecagon 193"/>
          <p:cNvSpPr/>
          <p:nvPr/>
        </p:nvSpPr>
        <p:spPr>
          <a:xfrm>
            <a:off x="4093054" y="1818535"/>
            <a:ext cx="342900" cy="259125"/>
          </a:xfrm>
          <a:prstGeom prst="dodecagon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3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512642" y="6990312"/>
            <a:ext cx="7783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W. 8</a:t>
            </a:r>
            <a:r>
              <a:rPr lang="en-US" sz="1400" baseline="30000" dirty="0"/>
              <a:t>th</a:t>
            </a:r>
            <a:endParaRPr lang="en-US" sz="1400" dirty="0"/>
          </a:p>
        </p:txBody>
      </p:sp>
      <p:sp>
        <p:nvSpPr>
          <p:cNvPr id="191" name="TextBox 190"/>
          <p:cNvSpPr txBox="1"/>
          <p:nvPr/>
        </p:nvSpPr>
        <p:spPr>
          <a:xfrm>
            <a:off x="1534633" y="6988649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E. 8</a:t>
            </a:r>
            <a:r>
              <a:rPr lang="en-US" sz="1400" baseline="30000" dirty="0"/>
              <a:t>th</a:t>
            </a:r>
            <a:endParaRPr lang="en-US" sz="1400" dirty="0"/>
          </a:p>
        </p:txBody>
      </p:sp>
      <p:pic>
        <p:nvPicPr>
          <p:cNvPr id="192" name="Picture 19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387665">
            <a:off x="4190361" y="3439834"/>
            <a:ext cx="190812" cy="327106"/>
          </a:xfrm>
          <a:prstGeom prst="rect">
            <a:avLst/>
          </a:prstGeom>
          <a:scene3d>
            <a:camera prst="orthographicFront">
              <a:rot lat="0" lon="21599969" rev="5100000"/>
            </a:camera>
            <a:lightRig rig="threePt" dir="t"/>
          </a:scene3d>
        </p:spPr>
      </p:pic>
      <p:pic>
        <p:nvPicPr>
          <p:cNvPr id="197" name="Picture 19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795" y="3296888"/>
            <a:ext cx="190812" cy="327106"/>
          </a:xfrm>
          <a:prstGeom prst="rect">
            <a:avLst/>
          </a:prstGeom>
          <a:scene3d>
            <a:camera prst="orthographicFront">
              <a:rot lat="0" lon="21599969" rev="5100000"/>
            </a:camera>
            <a:lightRig rig="threePt" dir="t"/>
          </a:scene3d>
        </p:spPr>
      </p:pic>
      <p:pic>
        <p:nvPicPr>
          <p:cNvPr id="207" name="Picture 20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443" y="2661587"/>
            <a:ext cx="190812" cy="327106"/>
          </a:xfrm>
          <a:prstGeom prst="rect">
            <a:avLst/>
          </a:prstGeom>
          <a:scene3d>
            <a:camera prst="orthographicFront">
              <a:rot lat="0" lon="21599969" rev="0"/>
            </a:camera>
            <a:lightRig rig="threePt" dir="t"/>
          </a:scene3d>
        </p:spPr>
      </p:pic>
      <p:pic>
        <p:nvPicPr>
          <p:cNvPr id="213" name="Picture 2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563" y="2165449"/>
            <a:ext cx="190812" cy="327106"/>
          </a:xfrm>
          <a:prstGeom prst="rect">
            <a:avLst/>
          </a:prstGeom>
          <a:scene3d>
            <a:camera prst="orthographicFront">
              <a:rot lat="0" lon="21599969" rev="0"/>
            </a:camera>
            <a:lightRig rig="threePt" dir="t"/>
          </a:scene3d>
        </p:spPr>
      </p:pic>
      <p:sp>
        <p:nvSpPr>
          <p:cNvPr id="215" name="TextBox 214"/>
          <p:cNvSpPr txBox="1"/>
          <p:nvPr/>
        </p:nvSpPr>
        <p:spPr>
          <a:xfrm>
            <a:off x="3735712" y="984360"/>
            <a:ext cx="13750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>
                <a:solidFill>
                  <a:srgbClr val="0070C0"/>
                </a:solidFill>
              </a:rPr>
              <a:t>18</a:t>
            </a:r>
            <a:r>
              <a:rPr lang="en-US" sz="1200" b="1" baseline="30000" dirty="0">
                <a:solidFill>
                  <a:srgbClr val="0070C0"/>
                </a:solidFill>
              </a:rPr>
              <a:t>th</a:t>
            </a:r>
            <a:r>
              <a:rPr lang="en-US" sz="1200" b="1" dirty="0">
                <a:solidFill>
                  <a:srgbClr val="0070C0"/>
                </a:solidFill>
              </a:rPr>
              <a:t> Street PARK</a:t>
            </a:r>
          </a:p>
        </p:txBody>
      </p:sp>
      <p:pic>
        <p:nvPicPr>
          <p:cNvPr id="220" name="Picture 21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490326" y="1015672"/>
            <a:ext cx="251483" cy="252998"/>
          </a:xfrm>
          <a:prstGeom prst="rect">
            <a:avLst/>
          </a:prstGeom>
        </p:spPr>
      </p:pic>
      <p:pic>
        <p:nvPicPr>
          <p:cNvPr id="221" name="Picture 22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205070" y="1982518"/>
            <a:ext cx="251483" cy="252998"/>
          </a:xfrm>
          <a:prstGeom prst="rect">
            <a:avLst/>
          </a:prstGeom>
        </p:spPr>
      </p:pic>
      <p:pic>
        <p:nvPicPr>
          <p:cNvPr id="230" name="Picture 22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918982" y="3198105"/>
            <a:ext cx="251483" cy="252998"/>
          </a:xfrm>
          <a:prstGeom prst="rect">
            <a:avLst/>
          </a:prstGeom>
        </p:spPr>
      </p:pic>
      <p:pic>
        <p:nvPicPr>
          <p:cNvPr id="231" name="Picture 23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448521" y="6319079"/>
            <a:ext cx="251483" cy="252998"/>
          </a:xfrm>
          <a:prstGeom prst="rect">
            <a:avLst/>
          </a:prstGeom>
        </p:spPr>
      </p:pic>
      <p:pic>
        <p:nvPicPr>
          <p:cNvPr id="232" name="Picture 23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263858" y="6878033"/>
            <a:ext cx="251483" cy="252998"/>
          </a:xfrm>
          <a:prstGeom prst="rect">
            <a:avLst/>
          </a:prstGeom>
        </p:spPr>
      </p:pic>
      <p:pic>
        <p:nvPicPr>
          <p:cNvPr id="275" name="Picture 27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84038" y="8617838"/>
            <a:ext cx="251483" cy="252998"/>
          </a:xfrm>
          <a:prstGeom prst="rect">
            <a:avLst/>
          </a:prstGeom>
        </p:spPr>
      </p:pic>
      <p:pic>
        <p:nvPicPr>
          <p:cNvPr id="176" name="Picture 17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879105" y="3990210"/>
            <a:ext cx="251483" cy="252998"/>
          </a:xfrm>
          <a:prstGeom prst="rect">
            <a:avLst/>
          </a:prstGeom>
        </p:spPr>
      </p:pic>
      <p:pic>
        <p:nvPicPr>
          <p:cNvPr id="182" name="Picture 18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037689" y="6870681"/>
            <a:ext cx="251483" cy="252998"/>
          </a:xfrm>
          <a:prstGeom prst="rect">
            <a:avLst/>
          </a:prstGeom>
        </p:spPr>
      </p:pic>
      <p:pic>
        <p:nvPicPr>
          <p:cNvPr id="193" name="Picture 19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258633" y="3819211"/>
            <a:ext cx="251483" cy="252998"/>
          </a:xfrm>
          <a:prstGeom prst="rect">
            <a:avLst/>
          </a:prstGeom>
        </p:spPr>
      </p:pic>
      <p:cxnSp>
        <p:nvCxnSpPr>
          <p:cNvPr id="165" name="Straight Arrow Connector 164"/>
          <p:cNvCxnSpPr>
            <a:stCxn id="7" idx="1"/>
            <a:endCxn id="3" idx="3"/>
          </p:cNvCxnSpPr>
          <p:nvPr/>
        </p:nvCxnSpPr>
        <p:spPr>
          <a:xfrm flipH="1">
            <a:off x="5152666" y="3592850"/>
            <a:ext cx="44971" cy="23451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3" name="Picture 20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887146" y="3589287"/>
            <a:ext cx="251483" cy="252998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4433291" y="3552979"/>
            <a:ext cx="581035" cy="57434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4106502" y="3616965"/>
            <a:ext cx="999861" cy="482956"/>
            <a:chOff x="-1656294" y="2441069"/>
            <a:chExt cx="999861" cy="482956"/>
          </a:xfrm>
        </p:grpSpPr>
        <p:sp>
          <p:nvSpPr>
            <p:cNvPr id="135" name="TextBox 134"/>
            <p:cNvSpPr txBox="1"/>
            <p:nvPr/>
          </p:nvSpPr>
          <p:spPr>
            <a:xfrm>
              <a:off x="-1656294" y="2478814"/>
              <a:ext cx="838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00B050"/>
                  </a:solidFill>
                </a:rPr>
                <a:t>*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-1290849" y="2441069"/>
              <a:ext cx="6344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400" dirty="0">
                <a:solidFill>
                  <a:srgbClr val="00B050"/>
                </a:solidFill>
              </a:endParaRPr>
            </a:p>
          </p:txBody>
        </p:sp>
        <p:sp>
          <p:nvSpPr>
            <p:cNvPr id="201" name="TextBox 200"/>
            <p:cNvSpPr txBox="1"/>
            <p:nvPr/>
          </p:nvSpPr>
          <p:spPr>
            <a:xfrm>
              <a:off x="-1655672" y="2616248"/>
              <a:ext cx="838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FF0000"/>
                  </a:solidFill>
                </a:rPr>
                <a:t>*</a:t>
              </a:r>
            </a:p>
          </p:txBody>
        </p:sp>
        <p:sp>
          <p:nvSpPr>
            <p:cNvPr id="204" name="TextBox 203"/>
            <p:cNvSpPr txBox="1"/>
            <p:nvPr/>
          </p:nvSpPr>
          <p:spPr>
            <a:xfrm>
              <a:off x="-1294112" y="2590374"/>
              <a:ext cx="6344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400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205" name="Straight Connector 204"/>
          <p:cNvCxnSpPr/>
          <p:nvPr/>
        </p:nvCxnSpPr>
        <p:spPr>
          <a:xfrm flipV="1">
            <a:off x="5032757" y="4259476"/>
            <a:ext cx="16379" cy="1708518"/>
          </a:xfrm>
          <a:prstGeom prst="line">
            <a:avLst/>
          </a:prstGeom>
          <a:ln w="889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Connector 211"/>
          <p:cNvCxnSpPr/>
          <p:nvPr/>
        </p:nvCxnSpPr>
        <p:spPr>
          <a:xfrm flipH="1">
            <a:off x="1481714" y="3309508"/>
            <a:ext cx="1302873" cy="0"/>
          </a:xfrm>
          <a:prstGeom prst="line">
            <a:avLst/>
          </a:prstGeom>
          <a:ln w="889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6" name="Picture 21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966393" y="2885216"/>
            <a:ext cx="251483" cy="252998"/>
          </a:xfrm>
          <a:prstGeom prst="rect">
            <a:avLst/>
          </a:prstGeom>
        </p:spPr>
      </p:pic>
      <p:sp>
        <p:nvSpPr>
          <p:cNvPr id="217" name="TextBox 216"/>
          <p:cNvSpPr txBox="1"/>
          <p:nvPr/>
        </p:nvSpPr>
        <p:spPr>
          <a:xfrm rot="16200000">
            <a:off x="1142940" y="7501476"/>
            <a:ext cx="9115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Main St. </a:t>
            </a:r>
          </a:p>
        </p:txBody>
      </p:sp>
      <p:sp>
        <p:nvSpPr>
          <p:cNvPr id="277" name="TextBox 276"/>
          <p:cNvSpPr txBox="1"/>
          <p:nvPr/>
        </p:nvSpPr>
        <p:spPr>
          <a:xfrm>
            <a:off x="5533771" y="1866163"/>
            <a:ext cx="12797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Walking/Driving</a:t>
            </a:r>
          </a:p>
          <a:p>
            <a:pPr algn="ctr"/>
            <a:r>
              <a:rPr lang="en-US" sz="1200" b="1" dirty="0"/>
              <a:t>Map</a:t>
            </a:r>
          </a:p>
        </p:txBody>
      </p:sp>
      <p:sp>
        <p:nvSpPr>
          <p:cNvPr id="50" name="Dodecagon 49"/>
          <p:cNvSpPr/>
          <p:nvPr/>
        </p:nvSpPr>
        <p:spPr>
          <a:xfrm>
            <a:off x="4550022" y="3571996"/>
            <a:ext cx="342900" cy="259125"/>
          </a:xfrm>
          <a:prstGeom prst="dodecagon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1</a:t>
            </a:r>
          </a:p>
        </p:txBody>
      </p:sp>
      <p:sp>
        <p:nvSpPr>
          <p:cNvPr id="188" name="Dodecagon 187"/>
          <p:cNvSpPr/>
          <p:nvPr/>
        </p:nvSpPr>
        <p:spPr>
          <a:xfrm>
            <a:off x="4571132" y="3846639"/>
            <a:ext cx="342900" cy="259125"/>
          </a:xfrm>
          <a:prstGeom prst="dodec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1</a:t>
            </a:r>
          </a:p>
        </p:txBody>
      </p:sp>
      <p:pic>
        <p:nvPicPr>
          <p:cNvPr id="195" name="Picture 19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1463" y="3361977"/>
            <a:ext cx="190812" cy="327106"/>
          </a:xfrm>
          <a:prstGeom prst="rect">
            <a:avLst/>
          </a:prstGeom>
          <a:scene3d>
            <a:camera prst="orthographicFront">
              <a:rot lat="0" lon="21599969" rev="5100000"/>
            </a:camera>
            <a:lightRig rig="threePt" dir="t"/>
          </a:scene3d>
        </p:spPr>
      </p:pic>
      <p:pic>
        <p:nvPicPr>
          <p:cNvPr id="196" name="Picture 19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7036" y="3353359"/>
            <a:ext cx="190812" cy="327106"/>
          </a:xfrm>
          <a:prstGeom prst="rect">
            <a:avLst/>
          </a:prstGeom>
          <a:scene3d>
            <a:camera prst="orthographicFront">
              <a:rot lat="0" lon="21599969" rev="5100000"/>
            </a:camera>
            <a:lightRig rig="threePt" dir="t"/>
          </a:scene3d>
        </p:spPr>
      </p:pic>
      <p:pic>
        <p:nvPicPr>
          <p:cNvPr id="199" name="Picture 19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9930" y="3368104"/>
            <a:ext cx="190812" cy="327106"/>
          </a:xfrm>
          <a:prstGeom prst="rect">
            <a:avLst/>
          </a:prstGeom>
          <a:scene3d>
            <a:camera prst="orthographicFront">
              <a:rot lat="0" lon="21599969" rev="5100000"/>
            </a:camera>
            <a:lightRig rig="threePt" dir="t"/>
          </a:scene3d>
        </p:spPr>
      </p:pic>
      <p:pic>
        <p:nvPicPr>
          <p:cNvPr id="210" name="Picture 20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541355">
            <a:off x="1188336" y="3558435"/>
            <a:ext cx="190812" cy="327106"/>
          </a:xfrm>
          <a:prstGeom prst="rect">
            <a:avLst/>
          </a:prstGeom>
          <a:scene3d>
            <a:camera prst="orthographicFront">
              <a:rot lat="0" lon="21599969" rev="5100000"/>
            </a:camera>
            <a:lightRig rig="threePt" dir="t"/>
          </a:scene3d>
        </p:spPr>
      </p:pic>
      <p:pic>
        <p:nvPicPr>
          <p:cNvPr id="214" name="Picture 2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541355">
            <a:off x="1180814" y="4704956"/>
            <a:ext cx="190812" cy="327106"/>
          </a:xfrm>
          <a:prstGeom prst="rect">
            <a:avLst/>
          </a:prstGeom>
          <a:scene3d>
            <a:camera prst="orthographicFront">
              <a:rot lat="0" lon="21599969" rev="5100000"/>
            </a:camera>
            <a:lightRig rig="threePt" dir="t"/>
          </a:scene3d>
        </p:spPr>
      </p:pic>
      <p:pic>
        <p:nvPicPr>
          <p:cNvPr id="226" name="Picture 2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541355">
            <a:off x="1203218" y="4079272"/>
            <a:ext cx="190812" cy="327106"/>
          </a:xfrm>
          <a:prstGeom prst="rect">
            <a:avLst/>
          </a:prstGeom>
          <a:scene3d>
            <a:camera prst="orthographicFront">
              <a:rot lat="0" lon="21599969" rev="5100000"/>
            </a:camera>
            <a:lightRig rig="threePt" dir="t"/>
          </a:scene3d>
        </p:spPr>
      </p:pic>
      <p:pic>
        <p:nvPicPr>
          <p:cNvPr id="234" name="Picture 23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541355">
            <a:off x="1171608" y="5230886"/>
            <a:ext cx="190812" cy="327106"/>
          </a:xfrm>
          <a:prstGeom prst="rect">
            <a:avLst/>
          </a:prstGeom>
          <a:scene3d>
            <a:camera prst="orthographicFront">
              <a:rot lat="0" lon="21599969" rev="5100000"/>
            </a:camera>
            <a:lightRig rig="threePt" dir="t"/>
          </a:scene3d>
        </p:spPr>
      </p:pic>
      <p:pic>
        <p:nvPicPr>
          <p:cNvPr id="235" name="Picture 23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541355">
            <a:off x="1150122" y="6036242"/>
            <a:ext cx="190812" cy="327106"/>
          </a:xfrm>
          <a:prstGeom prst="rect">
            <a:avLst/>
          </a:prstGeom>
          <a:scene3d>
            <a:camera prst="orthographicFront">
              <a:rot lat="0" lon="21599969" rev="5100000"/>
            </a:camera>
            <a:lightRig rig="threePt" dir="t"/>
          </a:scene3d>
        </p:spPr>
      </p:pic>
      <p:pic>
        <p:nvPicPr>
          <p:cNvPr id="236" name="Picture 23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541355">
            <a:off x="1147187" y="6726410"/>
            <a:ext cx="190812" cy="327106"/>
          </a:xfrm>
          <a:prstGeom prst="rect">
            <a:avLst/>
          </a:prstGeom>
          <a:scene3d>
            <a:camera prst="orthographicFront">
              <a:rot lat="0" lon="21599969" rev="5100000"/>
            </a:camera>
            <a:lightRig rig="threePt" dir="t"/>
          </a:scene3d>
        </p:spPr>
      </p:pic>
      <p:pic>
        <p:nvPicPr>
          <p:cNvPr id="242" name="Picture 24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88211">
            <a:off x="3792544" y="6510232"/>
            <a:ext cx="190812" cy="327106"/>
          </a:xfrm>
          <a:prstGeom prst="rect">
            <a:avLst/>
          </a:prstGeom>
          <a:scene3d>
            <a:camera prst="orthographicFront">
              <a:rot lat="0" lon="21599969" rev="5100000"/>
            </a:camera>
            <a:lightRig rig="threePt" dir="t"/>
          </a:scene3d>
        </p:spPr>
      </p:pic>
      <p:pic>
        <p:nvPicPr>
          <p:cNvPr id="248" name="Picture 24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88211">
            <a:off x="3280376" y="6481651"/>
            <a:ext cx="190812" cy="327106"/>
          </a:xfrm>
          <a:prstGeom prst="rect">
            <a:avLst/>
          </a:prstGeom>
          <a:scene3d>
            <a:camera prst="orthographicFront">
              <a:rot lat="0" lon="21599969" rev="5100000"/>
            </a:camera>
            <a:lightRig rig="threePt" dir="t"/>
          </a:scene3d>
        </p:spPr>
      </p:pic>
      <p:pic>
        <p:nvPicPr>
          <p:cNvPr id="249" name="Picture 24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63094">
            <a:off x="2246204" y="6606066"/>
            <a:ext cx="190812" cy="327106"/>
          </a:xfrm>
          <a:prstGeom prst="rect">
            <a:avLst/>
          </a:prstGeom>
          <a:scene3d>
            <a:camera prst="orthographicFront">
              <a:rot lat="0" lon="21599969" rev="5100000"/>
            </a:camera>
            <a:lightRig rig="threePt" dir="t"/>
          </a:scene3d>
        </p:spPr>
      </p:pic>
      <p:pic>
        <p:nvPicPr>
          <p:cNvPr id="250" name="Picture 24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63094">
            <a:off x="1689767" y="6623345"/>
            <a:ext cx="190812" cy="327106"/>
          </a:xfrm>
          <a:prstGeom prst="rect">
            <a:avLst/>
          </a:prstGeom>
          <a:scene3d>
            <a:camera prst="orthographicFront">
              <a:rot lat="0" lon="21599969" rev="5100000"/>
            </a:camera>
            <a:lightRig rig="threePt" dir="t"/>
          </a:scene3d>
        </p:spPr>
      </p:pic>
      <p:grpSp>
        <p:nvGrpSpPr>
          <p:cNvPr id="166" name="Group 165">
            <a:extLst>
              <a:ext uri="{FF2B5EF4-FFF2-40B4-BE49-F238E27FC236}">
                <a16:creationId xmlns:a16="http://schemas.microsoft.com/office/drawing/2014/main" id="{527ED734-D2AF-44D7-8F4A-F40438CFF67A}"/>
              </a:ext>
            </a:extLst>
          </p:cNvPr>
          <p:cNvGrpSpPr/>
          <p:nvPr/>
        </p:nvGrpSpPr>
        <p:grpSpPr>
          <a:xfrm>
            <a:off x="4250588" y="7269398"/>
            <a:ext cx="2674017" cy="1977472"/>
            <a:chOff x="4250588" y="7085260"/>
            <a:chExt cx="2674017" cy="1977472"/>
          </a:xfrm>
        </p:grpSpPr>
        <p:sp>
          <p:nvSpPr>
            <p:cNvPr id="167" name="TextBox 166">
              <a:extLst>
                <a:ext uri="{FF2B5EF4-FFF2-40B4-BE49-F238E27FC236}">
                  <a16:creationId xmlns:a16="http://schemas.microsoft.com/office/drawing/2014/main" id="{7A3459D7-226E-455C-A56E-E568F4338A8B}"/>
                </a:ext>
              </a:extLst>
            </p:cNvPr>
            <p:cNvSpPr txBox="1"/>
            <p:nvPr/>
          </p:nvSpPr>
          <p:spPr>
            <a:xfrm>
              <a:off x="5038298" y="8244287"/>
              <a:ext cx="150706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Walking Route</a:t>
              </a:r>
            </a:p>
          </p:txBody>
        </p:sp>
        <p:sp>
          <p:nvSpPr>
            <p:cNvPr id="171" name="TextBox 170">
              <a:extLst>
                <a:ext uri="{FF2B5EF4-FFF2-40B4-BE49-F238E27FC236}">
                  <a16:creationId xmlns:a16="http://schemas.microsoft.com/office/drawing/2014/main" id="{B6AA1835-E4FC-4166-8732-927DE05353AB}"/>
                </a:ext>
              </a:extLst>
            </p:cNvPr>
            <p:cNvSpPr txBox="1"/>
            <p:nvPr/>
          </p:nvSpPr>
          <p:spPr>
            <a:xfrm>
              <a:off x="4504658" y="7950327"/>
              <a:ext cx="230884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>
                  <a:solidFill>
                    <a:srgbClr val="FF0000"/>
                  </a:solidFill>
                </a:rPr>
                <a:t>Markt</a:t>
              </a:r>
              <a:r>
                <a:rPr lang="en-US" sz="1600" b="1" dirty="0">
                  <a:solidFill>
                    <a:srgbClr val="FF0000"/>
                  </a:solidFill>
                </a:rPr>
                <a:t> Site (South Route)</a:t>
              </a:r>
            </a:p>
          </p:txBody>
        </p:sp>
        <p:sp>
          <p:nvSpPr>
            <p:cNvPr id="175" name="Rectangle 174">
              <a:extLst>
                <a:ext uri="{FF2B5EF4-FFF2-40B4-BE49-F238E27FC236}">
                  <a16:creationId xmlns:a16="http://schemas.microsoft.com/office/drawing/2014/main" id="{9806D362-A310-432D-B071-F797F5000E1B}"/>
                </a:ext>
              </a:extLst>
            </p:cNvPr>
            <p:cNvSpPr/>
            <p:nvPr/>
          </p:nvSpPr>
          <p:spPr>
            <a:xfrm>
              <a:off x="4714805" y="7691132"/>
              <a:ext cx="2209800" cy="1371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TextBox 227">
              <a:extLst>
                <a:ext uri="{FF2B5EF4-FFF2-40B4-BE49-F238E27FC236}">
                  <a16:creationId xmlns:a16="http://schemas.microsoft.com/office/drawing/2014/main" id="{43541DD8-3FF5-4169-9B51-C0B3BF80B36B}"/>
                </a:ext>
              </a:extLst>
            </p:cNvPr>
            <p:cNvSpPr txBox="1"/>
            <p:nvPr/>
          </p:nvSpPr>
          <p:spPr>
            <a:xfrm>
              <a:off x="4502628" y="7667396"/>
              <a:ext cx="232929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>
                  <a:solidFill>
                    <a:srgbClr val="00B050"/>
                  </a:solidFill>
                </a:rPr>
                <a:t>Markt</a:t>
              </a:r>
              <a:r>
                <a:rPr lang="en-US" sz="1600" b="1" dirty="0">
                  <a:solidFill>
                    <a:srgbClr val="00B050"/>
                  </a:solidFill>
                </a:rPr>
                <a:t> Site (North Route)</a:t>
              </a:r>
            </a:p>
          </p:txBody>
        </p:sp>
        <p:sp>
          <p:nvSpPr>
            <p:cNvPr id="229" name="Rectangle 228">
              <a:extLst>
                <a:ext uri="{FF2B5EF4-FFF2-40B4-BE49-F238E27FC236}">
                  <a16:creationId xmlns:a16="http://schemas.microsoft.com/office/drawing/2014/main" id="{201A17CF-65FB-4ACB-AC32-6EB60CC06275}"/>
                </a:ext>
              </a:extLst>
            </p:cNvPr>
            <p:cNvSpPr/>
            <p:nvPr/>
          </p:nvSpPr>
          <p:spPr>
            <a:xfrm>
              <a:off x="4250588" y="7085260"/>
              <a:ext cx="2541240" cy="180164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TextBox 232">
              <a:extLst>
                <a:ext uri="{FF2B5EF4-FFF2-40B4-BE49-F238E27FC236}">
                  <a16:creationId xmlns:a16="http://schemas.microsoft.com/office/drawing/2014/main" id="{ABF1275C-608E-4829-B38E-FE21D81A6412}"/>
                </a:ext>
              </a:extLst>
            </p:cNvPr>
            <p:cNvSpPr txBox="1"/>
            <p:nvPr/>
          </p:nvSpPr>
          <p:spPr>
            <a:xfrm>
              <a:off x="4878436" y="7115640"/>
              <a:ext cx="1892503" cy="338554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FREE Shuttle Service</a:t>
              </a:r>
            </a:p>
          </p:txBody>
        </p:sp>
        <p:sp>
          <p:nvSpPr>
            <p:cNvPr id="238" name="Dodecagon 237">
              <a:extLst>
                <a:ext uri="{FF2B5EF4-FFF2-40B4-BE49-F238E27FC236}">
                  <a16:creationId xmlns:a16="http://schemas.microsoft.com/office/drawing/2014/main" id="{174DAA05-095C-4EA4-A2EA-E6A2F44C2997}"/>
                </a:ext>
              </a:extLst>
            </p:cNvPr>
            <p:cNvSpPr/>
            <p:nvPr/>
          </p:nvSpPr>
          <p:spPr>
            <a:xfrm>
              <a:off x="4320104" y="7442826"/>
              <a:ext cx="342900" cy="259125"/>
            </a:xfrm>
            <a:prstGeom prst="dodecagon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#</a:t>
              </a:r>
            </a:p>
          </p:txBody>
        </p:sp>
        <p:sp>
          <p:nvSpPr>
            <p:cNvPr id="239" name="Dodecagon 238">
              <a:extLst>
                <a:ext uri="{FF2B5EF4-FFF2-40B4-BE49-F238E27FC236}">
                  <a16:creationId xmlns:a16="http://schemas.microsoft.com/office/drawing/2014/main" id="{4771FFE2-28AE-4099-8156-F3B400A633CF}"/>
                </a:ext>
              </a:extLst>
            </p:cNvPr>
            <p:cNvSpPr/>
            <p:nvPr/>
          </p:nvSpPr>
          <p:spPr>
            <a:xfrm>
              <a:off x="4679351" y="7442285"/>
              <a:ext cx="342900" cy="259125"/>
            </a:xfrm>
            <a:prstGeom prst="dodecagon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#</a:t>
              </a:r>
            </a:p>
          </p:txBody>
        </p:sp>
        <p:sp>
          <p:nvSpPr>
            <p:cNvPr id="241" name="TextBox 240">
              <a:extLst>
                <a:ext uri="{FF2B5EF4-FFF2-40B4-BE49-F238E27FC236}">
                  <a16:creationId xmlns:a16="http://schemas.microsoft.com/office/drawing/2014/main" id="{6112F6D6-8369-4729-BFC6-8D9ECFC12E5C}"/>
                </a:ext>
              </a:extLst>
            </p:cNvPr>
            <p:cNvSpPr txBox="1"/>
            <p:nvPr/>
          </p:nvSpPr>
          <p:spPr>
            <a:xfrm>
              <a:off x="4945455" y="7395358"/>
              <a:ext cx="17632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Shuttle Sequence</a:t>
              </a:r>
            </a:p>
          </p:txBody>
        </p:sp>
        <p:pic>
          <p:nvPicPr>
            <p:cNvPr id="244" name="Picture 243">
              <a:extLst>
                <a:ext uri="{FF2B5EF4-FFF2-40B4-BE49-F238E27FC236}">
                  <a16:creationId xmlns:a16="http://schemas.microsoft.com/office/drawing/2014/main" id="{551F9187-9A87-49A5-9FDF-6A320238606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02083" y="8234664"/>
              <a:ext cx="190812" cy="327106"/>
            </a:xfrm>
            <a:prstGeom prst="rect">
              <a:avLst/>
            </a:prstGeom>
            <a:scene3d>
              <a:camera prst="orthographicFront">
                <a:rot lat="0" lon="0" rev="5400000"/>
              </a:camera>
              <a:lightRig rig="threePt" dir="t"/>
            </a:scene3d>
          </p:spPr>
        </p:pic>
        <p:pic>
          <p:nvPicPr>
            <p:cNvPr id="247" name="Picture 246">
              <a:extLst>
                <a:ext uri="{FF2B5EF4-FFF2-40B4-BE49-F238E27FC236}">
                  <a16:creationId xmlns:a16="http://schemas.microsoft.com/office/drawing/2014/main" id="{376AA0C9-3D1D-4944-AB54-BFE7F51788B9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4356482" y="8594560"/>
              <a:ext cx="251483" cy="252998"/>
            </a:xfrm>
            <a:prstGeom prst="rect">
              <a:avLst/>
            </a:prstGeom>
          </p:spPr>
        </p:pic>
        <p:sp>
          <p:nvSpPr>
            <p:cNvPr id="252" name="TextBox 251">
              <a:extLst>
                <a:ext uri="{FF2B5EF4-FFF2-40B4-BE49-F238E27FC236}">
                  <a16:creationId xmlns:a16="http://schemas.microsoft.com/office/drawing/2014/main" id="{7EDD750E-9C23-438F-A225-84CD0C778851}"/>
                </a:ext>
              </a:extLst>
            </p:cNvPr>
            <p:cNvSpPr txBox="1"/>
            <p:nvPr/>
          </p:nvSpPr>
          <p:spPr>
            <a:xfrm>
              <a:off x="4615480" y="8528140"/>
              <a:ext cx="2099297" cy="338554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FREE Parking</a:t>
              </a:r>
            </a:p>
          </p:txBody>
        </p:sp>
        <p:pic>
          <p:nvPicPr>
            <p:cNvPr id="255" name="Picture 254">
              <a:extLst>
                <a:ext uri="{FF2B5EF4-FFF2-40B4-BE49-F238E27FC236}">
                  <a16:creationId xmlns:a16="http://schemas.microsoft.com/office/drawing/2014/main" id="{18069E23-5335-4952-972A-A9AD1BA5DC35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4310814" y="7113599"/>
              <a:ext cx="594460" cy="293942"/>
            </a:xfrm>
            <a:prstGeom prst="rect">
              <a:avLst/>
            </a:prstGeom>
          </p:spPr>
        </p:pic>
        <p:pic>
          <p:nvPicPr>
            <p:cNvPr id="258" name="Picture 257">
              <a:extLst>
                <a:ext uri="{FF2B5EF4-FFF2-40B4-BE49-F238E27FC236}">
                  <a16:creationId xmlns:a16="http://schemas.microsoft.com/office/drawing/2014/main" id="{D7102D2F-D3CD-4194-8378-4971CAA32FF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6990" y="8254712"/>
              <a:ext cx="190812" cy="327106"/>
            </a:xfrm>
            <a:prstGeom prst="rect">
              <a:avLst/>
            </a:prstGeom>
            <a:scene3d>
              <a:camera prst="orthographicFront">
                <a:rot lat="0" lon="0" rev="5400000"/>
              </a:camera>
              <a:lightRig rig="threePt" dir="t"/>
            </a:scene3d>
          </p:spPr>
        </p:pic>
      </p:grpSp>
      <p:sp>
        <p:nvSpPr>
          <p:cNvPr id="260" name="TextBox 259">
            <a:extLst>
              <a:ext uri="{FF2B5EF4-FFF2-40B4-BE49-F238E27FC236}">
                <a16:creationId xmlns:a16="http://schemas.microsoft.com/office/drawing/2014/main" id="{A90AFC32-6A1A-423D-B26E-974B74B442CF}"/>
              </a:ext>
            </a:extLst>
          </p:cNvPr>
          <p:cNvSpPr txBox="1"/>
          <p:nvPr/>
        </p:nvSpPr>
        <p:spPr>
          <a:xfrm>
            <a:off x="1448178" y="672260"/>
            <a:ext cx="540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Hwy</a:t>
            </a:r>
          </a:p>
          <a:p>
            <a:pPr algn="ctr"/>
            <a:r>
              <a:rPr lang="en-US" sz="1200" b="1" dirty="0"/>
              <a:t> 162</a:t>
            </a:r>
          </a:p>
        </p:txBody>
      </p:sp>
      <p:sp>
        <p:nvSpPr>
          <p:cNvPr id="218" name="Rectangle 1">
            <a:extLst>
              <a:ext uri="{FF2B5EF4-FFF2-40B4-BE49-F238E27FC236}">
                <a16:creationId xmlns:a16="http://schemas.microsoft.com/office/drawing/2014/main" id="{EE199858-CFD7-4265-8668-D8CA4DB6DE56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6009321" y="4350894"/>
            <a:ext cx="11193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St. Benedict’s Brew Works </a:t>
            </a:r>
            <a:endParaRPr kumimoji="0" lang="en-US" altLang="en-US" sz="12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4997004" y="4977723"/>
            <a:ext cx="99006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/>
              <a:t>Monastery</a:t>
            </a:r>
          </a:p>
        </p:txBody>
      </p:sp>
      <p:cxnSp>
        <p:nvCxnSpPr>
          <p:cNvPr id="219" name="Straight Connector 218">
            <a:extLst>
              <a:ext uri="{FF2B5EF4-FFF2-40B4-BE49-F238E27FC236}">
                <a16:creationId xmlns:a16="http://schemas.microsoft.com/office/drawing/2014/main" id="{433020E4-FB9A-47A9-A3A6-AAC4C32C1BBE}"/>
              </a:ext>
            </a:extLst>
          </p:cNvPr>
          <p:cNvCxnSpPr>
            <a:cxnSpLocks/>
          </p:cNvCxnSpPr>
          <p:nvPr/>
        </p:nvCxnSpPr>
        <p:spPr>
          <a:xfrm flipH="1" flipV="1">
            <a:off x="5181920" y="5009273"/>
            <a:ext cx="1000298" cy="60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4" name="Picture 253">
            <a:extLst>
              <a:ext uri="{FF2B5EF4-FFF2-40B4-BE49-F238E27FC236}">
                <a16:creationId xmlns:a16="http://schemas.microsoft.com/office/drawing/2014/main" id="{17116C61-16D6-4F98-A5E1-D17B0CA7D2E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473208" y="3831121"/>
            <a:ext cx="251483" cy="252998"/>
          </a:xfrm>
          <a:prstGeom prst="rect">
            <a:avLst/>
          </a:prstGeom>
        </p:spPr>
      </p:pic>
      <p:pic>
        <p:nvPicPr>
          <p:cNvPr id="256" name="Picture 255">
            <a:extLst>
              <a:ext uri="{FF2B5EF4-FFF2-40B4-BE49-F238E27FC236}">
                <a16:creationId xmlns:a16="http://schemas.microsoft.com/office/drawing/2014/main" id="{6B3C190F-BA83-4653-9C41-8185CAB3CC8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943600" y="6096000"/>
            <a:ext cx="251483" cy="252998"/>
          </a:xfrm>
          <a:prstGeom prst="rect">
            <a:avLst/>
          </a:prstGeom>
        </p:spPr>
      </p:pic>
      <p:sp>
        <p:nvSpPr>
          <p:cNvPr id="259" name="TextBox 258">
            <a:extLst>
              <a:ext uri="{FF2B5EF4-FFF2-40B4-BE49-F238E27FC236}">
                <a16:creationId xmlns:a16="http://schemas.microsoft.com/office/drawing/2014/main" id="{098E976D-BDE5-411B-8885-FDF71F762CB7}"/>
              </a:ext>
            </a:extLst>
          </p:cNvPr>
          <p:cNvSpPr txBox="1"/>
          <p:nvPr/>
        </p:nvSpPr>
        <p:spPr>
          <a:xfrm>
            <a:off x="4004196" y="8065848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*</a:t>
            </a:r>
          </a:p>
        </p:txBody>
      </p:sp>
      <p:sp>
        <p:nvSpPr>
          <p:cNvPr id="261" name="TextBox 260">
            <a:extLst>
              <a:ext uri="{FF2B5EF4-FFF2-40B4-BE49-F238E27FC236}">
                <a16:creationId xmlns:a16="http://schemas.microsoft.com/office/drawing/2014/main" id="{67732B90-AB4B-4CE4-820E-42DF3FDF934A}"/>
              </a:ext>
            </a:extLst>
          </p:cNvPr>
          <p:cNvSpPr txBox="1"/>
          <p:nvPr/>
        </p:nvSpPr>
        <p:spPr>
          <a:xfrm>
            <a:off x="4018828" y="7789483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B050"/>
                </a:solidFill>
              </a:rPr>
              <a:t>*</a:t>
            </a: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95CB4188-0060-4FB8-B9D2-85985E45ABAA}"/>
              </a:ext>
            </a:extLst>
          </p:cNvPr>
          <p:cNvSpPr txBox="1"/>
          <p:nvPr/>
        </p:nvSpPr>
        <p:spPr>
          <a:xfrm>
            <a:off x="-36896" y="7813357"/>
            <a:ext cx="115023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>
                <a:solidFill>
                  <a:srgbClr val="0070C0"/>
                </a:solidFill>
                <a:sym typeface="Wingdings" panose="05000000000000000000" pitchFamily="2" charset="2"/>
              </a:rPr>
              <a:t> 5</a:t>
            </a:r>
            <a:r>
              <a:rPr lang="en-US" sz="1200" b="1" baseline="30000" dirty="0">
                <a:solidFill>
                  <a:srgbClr val="0070C0"/>
                </a:solidFill>
                <a:sym typeface="Wingdings" panose="05000000000000000000" pitchFamily="2" charset="2"/>
              </a:rPr>
              <a:t>th</a:t>
            </a:r>
            <a:r>
              <a:rPr lang="en-US" sz="1200" b="1" dirty="0">
                <a:solidFill>
                  <a:srgbClr val="0070C0"/>
                </a:solidFill>
                <a:sym typeface="Wingdings" panose="05000000000000000000" pitchFamily="2" charset="2"/>
              </a:rPr>
              <a:t> St. PARK</a:t>
            </a:r>
            <a:r>
              <a:rPr lang="en-US" sz="1200" b="1" dirty="0">
                <a:sym typeface="Wingdings" panose="05000000000000000000" pitchFamily="2" charset="2"/>
              </a:rPr>
              <a:t> </a:t>
            </a:r>
          </a:p>
          <a:p>
            <a:pPr algn="r"/>
            <a:r>
              <a:rPr lang="en-US" sz="1400" dirty="0"/>
              <a:t>W. 5</a:t>
            </a:r>
            <a:r>
              <a:rPr lang="en-US" sz="1400" baseline="30000" dirty="0"/>
              <a:t>th</a:t>
            </a:r>
            <a:endParaRPr lang="en-US" sz="1400" dirty="0"/>
          </a:p>
        </p:txBody>
      </p:sp>
      <p:pic>
        <p:nvPicPr>
          <p:cNvPr id="224" name="Picture 223">
            <a:extLst>
              <a:ext uri="{FF2B5EF4-FFF2-40B4-BE49-F238E27FC236}">
                <a16:creationId xmlns:a16="http://schemas.microsoft.com/office/drawing/2014/main" id="{403E143C-B12A-4762-8ACC-EAF0D654E19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4243" y="8005096"/>
            <a:ext cx="251483" cy="252998"/>
          </a:xfrm>
          <a:prstGeom prst="rect">
            <a:avLst/>
          </a:prstGeom>
        </p:spPr>
      </p:pic>
      <p:sp>
        <p:nvSpPr>
          <p:cNvPr id="264" name="TextBox 263">
            <a:extLst>
              <a:ext uri="{FF2B5EF4-FFF2-40B4-BE49-F238E27FC236}">
                <a16:creationId xmlns:a16="http://schemas.microsoft.com/office/drawing/2014/main" id="{D1D38022-B43F-495C-B826-8C7E9F51B827}"/>
              </a:ext>
            </a:extLst>
          </p:cNvPr>
          <p:cNvSpPr txBox="1"/>
          <p:nvPr/>
        </p:nvSpPr>
        <p:spPr>
          <a:xfrm>
            <a:off x="57296" y="5930872"/>
            <a:ext cx="110399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/>
              <a:t>Traditional </a:t>
            </a:r>
          </a:p>
          <a:p>
            <a:pPr algn="r"/>
            <a:r>
              <a:rPr lang="en-US" sz="1200" b="1" dirty="0"/>
              <a:t>Arts Today</a:t>
            </a:r>
          </a:p>
          <a:p>
            <a:pPr algn="r"/>
            <a:r>
              <a:rPr lang="en-US" sz="1200" b="1" dirty="0">
                <a:sym typeface="Wingdings" panose="05000000000000000000" pitchFamily="2" charset="2"/>
              </a:rPr>
              <a:t> </a:t>
            </a:r>
            <a:r>
              <a:rPr lang="en-US" sz="1400" dirty="0">
                <a:sym typeface="Wingdings" panose="05000000000000000000" pitchFamily="2" charset="2"/>
              </a:rPr>
              <a:t>314 W. 9</a:t>
            </a:r>
            <a:r>
              <a:rPr lang="en-US" sz="1400" baseline="30000" dirty="0">
                <a:sym typeface="Wingdings" panose="05000000000000000000" pitchFamily="2" charset="2"/>
              </a:rPr>
              <a:t>th</a:t>
            </a:r>
            <a:r>
              <a:rPr lang="en-US" sz="1400" dirty="0">
                <a:sym typeface="Wingdings" panose="05000000000000000000" pitchFamily="2" charset="2"/>
              </a:rPr>
              <a:t> </a:t>
            </a:r>
            <a:endParaRPr lang="en-US" sz="1400" dirty="0"/>
          </a:p>
        </p:txBody>
      </p:sp>
      <p:cxnSp>
        <p:nvCxnSpPr>
          <p:cNvPr id="265" name="Straight Connector 264">
            <a:extLst>
              <a:ext uri="{FF2B5EF4-FFF2-40B4-BE49-F238E27FC236}">
                <a16:creationId xmlns:a16="http://schemas.microsoft.com/office/drawing/2014/main" id="{9B33AAE4-7611-4018-9290-578D77BC21F5}"/>
              </a:ext>
            </a:extLst>
          </p:cNvPr>
          <p:cNvCxnSpPr>
            <a:cxnSpLocks/>
          </p:cNvCxnSpPr>
          <p:nvPr/>
        </p:nvCxnSpPr>
        <p:spPr>
          <a:xfrm flipH="1">
            <a:off x="0" y="380631"/>
            <a:ext cx="6831918" cy="6897"/>
          </a:xfrm>
          <a:prstGeom prst="line">
            <a:avLst/>
          </a:prstGeom>
          <a:ln w="889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Connector 265">
            <a:extLst>
              <a:ext uri="{FF2B5EF4-FFF2-40B4-BE49-F238E27FC236}">
                <a16:creationId xmlns:a16="http://schemas.microsoft.com/office/drawing/2014/main" id="{E3163BB7-7CAE-4448-82CA-5C3F72F4D970}"/>
              </a:ext>
            </a:extLst>
          </p:cNvPr>
          <p:cNvCxnSpPr>
            <a:cxnSpLocks/>
          </p:cNvCxnSpPr>
          <p:nvPr/>
        </p:nvCxnSpPr>
        <p:spPr>
          <a:xfrm flipH="1">
            <a:off x="5739338" y="345931"/>
            <a:ext cx="52495" cy="305883"/>
          </a:xfrm>
          <a:prstGeom prst="line">
            <a:avLst/>
          </a:prstGeom>
          <a:ln w="889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7" name="TextBox 266">
            <a:extLst>
              <a:ext uri="{FF2B5EF4-FFF2-40B4-BE49-F238E27FC236}">
                <a16:creationId xmlns:a16="http://schemas.microsoft.com/office/drawing/2014/main" id="{A807F8B3-C66D-4CFD-AF3E-2BB1B75EB995}"/>
              </a:ext>
            </a:extLst>
          </p:cNvPr>
          <p:cNvSpPr txBox="1"/>
          <p:nvPr/>
        </p:nvSpPr>
        <p:spPr>
          <a:xfrm>
            <a:off x="1472873" y="378023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E. 23rd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4C65139-F8B5-4F6F-8BA3-C148ABDB7513}"/>
              </a:ext>
            </a:extLst>
          </p:cNvPr>
          <p:cNvSpPr/>
          <p:nvPr/>
        </p:nvSpPr>
        <p:spPr>
          <a:xfrm>
            <a:off x="3352921" y="63792"/>
            <a:ext cx="3505079" cy="2975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500"/>
              </a:lnSpc>
            </a:pPr>
            <a:r>
              <a:rPr 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Markt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Shuttle Routes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77860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2400</TotalTime>
  <Words>223</Words>
  <Application>Microsoft Office PowerPoint</Application>
  <PresentationFormat>On-screen Show (4:3)</PresentationFormat>
  <Paragraphs>94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Lia Hamilton</dc:creator>
  <cp:lastModifiedBy>Diane Hoppenjans</cp:lastModifiedBy>
  <cp:revision>361</cp:revision>
  <cp:lastPrinted>2013-11-15T21:17:56Z</cp:lastPrinted>
  <dcterms:created xsi:type="dcterms:W3CDTF">2009-11-15T19:00:44Z</dcterms:created>
  <dcterms:modified xsi:type="dcterms:W3CDTF">2019-11-16T14:15:38Z</dcterms:modified>
</cp:coreProperties>
</file>